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sldIdLst>
    <p:sldId id="256" r:id="rId2"/>
    <p:sldId id="260" r:id="rId3"/>
    <p:sldId id="258" r:id="rId4"/>
    <p:sldId id="259" r:id="rId5"/>
    <p:sldId id="262" r:id="rId6"/>
    <p:sldId id="261" r:id="rId7"/>
    <p:sldId id="263" r:id="rId8"/>
    <p:sldId id="264" r:id="rId9"/>
    <p:sldId id="25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661FD2-D017-9346-8D92-96399EE59DB2}" type="doc">
      <dgm:prSet loTypeId="urn:microsoft.com/office/officeart/2005/8/layout/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7D0CDB-AEFD-394E-AE34-10BD96D246BD}">
      <dgm:prSet phldrT="[Text]"/>
      <dgm:spPr/>
      <dgm:t>
        <a:bodyPr/>
        <a:lstStyle/>
        <a:p>
          <a:r>
            <a:rPr lang="en-US">
              <a:ln>
                <a:noFill/>
              </a:ln>
              <a:solidFill>
                <a:schemeClr val="bg1"/>
              </a:solidFill>
            </a:rPr>
            <a:t>Download/Project SNOTEL and Ecoregion data</a:t>
          </a:r>
          <a:endParaRPr lang="en-US" dirty="0">
            <a:ln>
              <a:noFill/>
            </a:ln>
            <a:solidFill>
              <a:schemeClr val="bg1"/>
            </a:solidFill>
          </a:endParaRPr>
        </a:p>
      </dgm:t>
    </dgm:pt>
    <dgm:pt modelId="{CF9F3E9C-53AC-854C-B7B5-CDDA53558E7E}" type="parTrans" cxnId="{8E454C42-0992-C148-BF6F-7603C92BE48C}">
      <dgm:prSet/>
      <dgm:spPr/>
      <dgm:t>
        <a:bodyPr/>
        <a:lstStyle/>
        <a:p>
          <a:endParaRPr lang="en-US">
            <a:ln>
              <a:noFill/>
            </a:ln>
            <a:solidFill>
              <a:schemeClr val="bg1"/>
            </a:solidFill>
          </a:endParaRPr>
        </a:p>
      </dgm:t>
    </dgm:pt>
    <dgm:pt modelId="{99F01CF3-ED63-3E4C-A079-8AFE69C416C4}" type="sibTrans" cxnId="{8E454C42-0992-C148-BF6F-7603C92BE48C}">
      <dgm:prSet/>
      <dgm:spPr/>
      <dgm:t>
        <a:bodyPr/>
        <a:lstStyle/>
        <a:p>
          <a:endParaRPr lang="en-US">
            <a:ln>
              <a:noFill/>
            </a:ln>
            <a:solidFill>
              <a:schemeClr val="bg1"/>
            </a:solidFill>
          </a:endParaRPr>
        </a:p>
      </dgm:t>
    </dgm:pt>
    <dgm:pt modelId="{55B0E8D6-C1A7-D148-9037-5F9C92708ADF}">
      <dgm:prSet phldrT="[Text]"/>
      <dgm:spPr/>
      <dgm:t>
        <a:bodyPr/>
        <a:lstStyle/>
        <a:p>
          <a:r>
            <a:rPr lang="en-US">
              <a:ln>
                <a:noFill/>
              </a:ln>
              <a:solidFill>
                <a:schemeClr val="bg1"/>
              </a:solidFill>
            </a:rPr>
            <a:t>Download/Mosaic DEM</a:t>
          </a:r>
          <a:endParaRPr lang="en-US" dirty="0">
            <a:ln>
              <a:noFill/>
            </a:ln>
            <a:solidFill>
              <a:schemeClr val="bg1"/>
            </a:solidFill>
          </a:endParaRPr>
        </a:p>
      </dgm:t>
    </dgm:pt>
    <dgm:pt modelId="{164B34B3-2E56-4C41-A50D-9C2460BCC1BB}" type="parTrans" cxnId="{771AEF78-395A-B744-BCF5-914A6C7E89E0}">
      <dgm:prSet/>
      <dgm:spPr/>
      <dgm:t>
        <a:bodyPr/>
        <a:lstStyle/>
        <a:p>
          <a:endParaRPr lang="en-US">
            <a:ln>
              <a:noFill/>
            </a:ln>
            <a:solidFill>
              <a:schemeClr val="bg1"/>
            </a:solidFill>
          </a:endParaRPr>
        </a:p>
      </dgm:t>
    </dgm:pt>
    <dgm:pt modelId="{A1A326FB-768B-D34F-B32E-135D5DF74EE9}" type="sibTrans" cxnId="{771AEF78-395A-B744-BCF5-914A6C7E89E0}">
      <dgm:prSet/>
      <dgm:spPr/>
      <dgm:t>
        <a:bodyPr/>
        <a:lstStyle/>
        <a:p>
          <a:endParaRPr lang="en-US">
            <a:ln>
              <a:noFill/>
            </a:ln>
            <a:solidFill>
              <a:schemeClr val="bg1"/>
            </a:solidFill>
          </a:endParaRPr>
        </a:p>
      </dgm:t>
    </dgm:pt>
    <dgm:pt modelId="{DBBED70C-180E-0B4B-8778-92C2423DC9E0}">
      <dgm:prSet phldrT="[Text]"/>
      <dgm:spPr/>
      <dgm:t>
        <a:bodyPr/>
        <a:lstStyle/>
        <a:p>
          <a:r>
            <a:rPr lang="en-US">
              <a:ln>
                <a:noFill/>
              </a:ln>
              <a:solidFill>
                <a:schemeClr val="bg1"/>
              </a:solidFill>
            </a:rPr>
            <a:t>Test for clustering and spatial autocorrelation</a:t>
          </a:r>
          <a:endParaRPr lang="en-US" dirty="0">
            <a:ln>
              <a:noFill/>
            </a:ln>
            <a:solidFill>
              <a:schemeClr val="bg1"/>
            </a:solidFill>
          </a:endParaRPr>
        </a:p>
      </dgm:t>
    </dgm:pt>
    <dgm:pt modelId="{12AE6203-5161-444D-833F-40BF3102FB24}" type="parTrans" cxnId="{9D94D63C-06B6-2C42-BEAE-9E46FC306CCD}">
      <dgm:prSet/>
      <dgm:spPr/>
      <dgm:t>
        <a:bodyPr/>
        <a:lstStyle/>
        <a:p>
          <a:endParaRPr lang="en-US">
            <a:ln>
              <a:noFill/>
            </a:ln>
            <a:solidFill>
              <a:schemeClr val="bg1"/>
            </a:solidFill>
          </a:endParaRPr>
        </a:p>
      </dgm:t>
    </dgm:pt>
    <dgm:pt modelId="{EA7FEB56-3AAE-3A45-ADCE-00EC03E42019}" type="sibTrans" cxnId="{9D94D63C-06B6-2C42-BEAE-9E46FC306CCD}">
      <dgm:prSet/>
      <dgm:spPr/>
      <dgm:t>
        <a:bodyPr/>
        <a:lstStyle/>
        <a:p>
          <a:endParaRPr lang="en-US">
            <a:ln>
              <a:noFill/>
            </a:ln>
            <a:solidFill>
              <a:schemeClr val="bg1"/>
            </a:solidFill>
          </a:endParaRPr>
        </a:p>
      </dgm:t>
    </dgm:pt>
    <dgm:pt modelId="{FDF49B7B-2225-8043-8F45-F5D4D19E99C3}">
      <dgm:prSet phldrT="[Text]"/>
      <dgm:spPr/>
      <dgm:t>
        <a:bodyPr/>
        <a:lstStyle/>
        <a:p>
          <a:r>
            <a:rPr lang="en-US">
              <a:ln>
                <a:noFill/>
              </a:ln>
              <a:solidFill>
                <a:schemeClr val="bg1"/>
              </a:solidFill>
            </a:rPr>
            <a:t>IDW</a:t>
          </a:r>
          <a:endParaRPr lang="en-US" dirty="0">
            <a:ln>
              <a:noFill/>
            </a:ln>
            <a:solidFill>
              <a:schemeClr val="bg1"/>
            </a:solidFill>
          </a:endParaRPr>
        </a:p>
      </dgm:t>
    </dgm:pt>
    <dgm:pt modelId="{C0663A36-E629-2F49-843E-F1B9C8F5FFA4}" type="parTrans" cxnId="{DF420BC3-41C9-8543-A601-51A5CD2DC97F}">
      <dgm:prSet/>
      <dgm:spPr/>
      <dgm:t>
        <a:bodyPr/>
        <a:lstStyle/>
        <a:p>
          <a:endParaRPr lang="en-US">
            <a:ln>
              <a:noFill/>
            </a:ln>
            <a:solidFill>
              <a:schemeClr val="bg1"/>
            </a:solidFill>
          </a:endParaRPr>
        </a:p>
      </dgm:t>
    </dgm:pt>
    <dgm:pt modelId="{E1A12074-C286-AE4F-9186-E1F0F527AE76}" type="sibTrans" cxnId="{DF420BC3-41C9-8543-A601-51A5CD2DC97F}">
      <dgm:prSet/>
      <dgm:spPr/>
      <dgm:t>
        <a:bodyPr/>
        <a:lstStyle/>
        <a:p>
          <a:endParaRPr lang="en-US">
            <a:ln>
              <a:noFill/>
            </a:ln>
            <a:solidFill>
              <a:schemeClr val="bg1"/>
            </a:solidFill>
          </a:endParaRPr>
        </a:p>
      </dgm:t>
    </dgm:pt>
    <dgm:pt modelId="{8CC7DE18-6A14-674D-9EB0-8775BAE89ADA}">
      <dgm:prSet/>
      <dgm:spPr/>
      <dgm:t>
        <a:bodyPr/>
        <a:lstStyle/>
        <a:p>
          <a:r>
            <a:rPr lang="en-US">
              <a:ln>
                <a:noFill/>
              </a:ln>
              <a:solidFill>
                <a:schemeClr val="bg1"/>
              </a:solidFill>
            </a:rPr>
            <a:t>Extract IDW values to Ecoregions</a:t>
          </a:r>
          <a:endParaRPr lang="en-US" dirty="0">
            <a:ln>
              <a:noFill/>
            </a:ln>
            <a:solidFill>
              <a:schemeClr val="bg1"/>
            </a:solidFill>
          </a:endParaRPr>
        </a:p>
      </dgm:t>
    </dgm:pt>
    <dgm:pt modelId="{098A675D-8A43-4C4B-BB24-E3DCBAEABDD8}" type="parTrans" cxnId="{729C84F7-C41F-4C42-AEE4-D7B11C9B7776}">
      <dgm:prSet/>
      <dgm:spPr/>
      <dgm:t>
        <a:bodyPr/>
        <a:lstStyle/>
        <a:p>
          <a:endParaRPr lang="en-US">
            <a:ln>
              <a:noFill/>
            </a:ln>
            <a:solidFill>
              <a:schemeClr val="bg1"/>
            </a:solidFill>
          </a:endParaRPr>
        </a:p>
      </dgm:t>
    </dgm:pt>
    <dgm:pt modelId="{164B3FB5-304F-6F4A-9A34-06AA242C6A27}" type="sibTrans" cxnId="{729C84F7-C41F-4C42-AEE4-D7B11C9B7776}">
      <dgm:prSet/>
      <dgm:spPr/>
      <dgm:t>
        <a:bodyPr/>
        <a:lstStyle/>
        <a:p>
          <a:endParaRPr lang="en-US">
            <a:ln>
              <a:noFill/>
            </a:ln>
            <a:solidFill>
              <a:schemeClr val="bg1"/>
            </a:solidFill>
          </a:endParaRPr>
        </a:p>
      </dgm:t>
    </dgm:pt>
    <dgm:pt modelId="{A2D92441-4288-4643-B381-C2C85E3EC305}">
      <dgm:prSet/>
      <dgm:spPr/>
      <dgm:t>
        <a:bodyPr/>
        <a:lstStyle/>
        <a:p>
          <a:r>
            <a:rPr lang="en-US">
              <a:ln>
                <a:noFill/>
              </a:ln>
              <a:solidFill>
                <a:schemeClr val="bg1"/>
              </a:solidFill>
            </a:rPr>
            <a:t>CAR</a:t>
          </a:r>
          <a:endParaRPr lang="en-US" dirty="0">
            <a:ln>
              <a:noFill/>
            </a:ln>
            <a:solidFill>
              <a:schemeClr val="bg1"/>
            </a:solidFill>
          </a:endParaRPr>
        </a:p>
      </dgm:t>
    </dgm:pt>
    <dgm:pt modelId="{7E24488F-4FF9-D64A-9015-A3405D12EC73}" type="parTrans" cxnId="{92692D7B-889D-514E-808F-89991030FD82}">
      <dgm:prSet/>
      <dgm:spPr/>
      <dgm:t>
        <a:bodyPr/>
        <a:lstStyle/>
        <a:p>
          <a:endParaRPr lang="en-US">
            <a:ln>
              <a:noFill/>
            </a:ln>
            <a:solidFill>
              <a:schemeClr val="bg1"/>
            </a:solidFill>
          </a:endParaRPr>
        </a:p>
      </dgm:t>
    </dgm:pt>
    <dgm:pt modelId="{9130ECC4-D1A0-DE4F-BA35-4C9F6B9B0C83}" type="sibTrans" cxnId="{92692D7B-889D-514E-808F-89991030FD82}">
      <dgm:prSet/>
      <dgm:spPr/>
      <dgm:t>
        <a:bodyPr/>
        <a:lstStyle/>
        <a:p>
          <a:endParaRPr lang="en-US">
            <a:ln>
              <a:noFill/>
            </a:ln>
            <a:solidFill>
              <a:schemeClr val="bg1"/>
            </a:solidFill>
          </a:endParaRPr>
        </a:p>
      </dgm:t>
    </dgm:pt>
    <dgm:pt modelId="{0A7FB608-C805-D240-99FF-8965AEBD1E81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Scream into Void</a:t>
          </a:r>
        </a:p>
      </dgm:t>
    </dgm:pt>
    <dgm:pt modelId="{33A567E4-038E-764D-B2CE-FD61846FDE35}" type="parTrans" cxnId="{88EE5C64-8254-5F45-8886-A351E59FCEF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8CE19FD-54FE-7248-8142-C173A4F67B98}" type="sibTrans" cxnId="{88EE5C64-8254-5F45-8886-A351E59FCEF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14C2F27-193D-0D4B-8010-1319CD101C8F}" type="pres">
      <dgm:prSet presAssocID="{02661FD2-D017-9346-8D92-96399EE59DB2}" presName="diagram" presStyleCnt="0">
        <dgm:presLayoutVars>
          <dgm:dir/>
          <dgm:resizeHandles val="exact"/>
        </dgm:presLayoutVars>
      </dgm:prSet>
      <dgm:spPr/>
    </dgm:pt>
    <dgm:pt modelId="{AE585DC5-3E46-2849-A931-FFE38DA3BB4D}" type="pres">
      <dgm:prSet presAssocID="{A77D0CDB-AEFD-394E-AE34-10BD96D246BD}" presName="node" presStyleLbl="node1" presStyleIdx="0" presStyleCnt="7">
        <dgm:presLayoutVars>
          <dgm:bulletEnabled val="1"/>
        </dgm:presLayoutVars>
      </dgm:prSet>
      <dgm:spPr/>
    </dgm:pt>
    <dgm:pt modelId="{A2C4134A-487E-6E4D-BA81-AE837A9E20D5}" type="pres">
      <dgm:prSet presAssocID="{99F01CF3-ED63-3E4C-A079-8AFE69C416C4}" presName="sibTrans" presStyleLbl="sibTrans2D1" presStyleIdx="0" presStyleCnt="6"/>
      <dgm:spPr/>
    </dgm:pt>
    <dgm:pt modelId="{95862151-FFC8-6D4B-AEBF-66E215D6A95B}" type="pres">
      <dgm:prSet presAssocID="{99F01CF3-ED63-3E4C-A079-8AFE69C416C4}" presName="connectorText" presStyleLbl="sibTrans2D1" presStyleIdx="0" presStyleCnt="6"/>
      <dgm:spPr/>
    </dgm:pt>
    <dgm:pt modelId="{2B2B08B1-60DB-9C44-A092-5FD873FDF75A}" type="pres">
      <dgm:prSet presAssocID="{55B0E8D6-C1A7-D148-9037-5F9C92708ADF}" presName="node" presStyleLbl="node1" presStyleIdx="1" presStyleCnt="7">
        <dgm:presLayoutVars>
          <dgm:bulletEnabled val="1"/>
        </dgm:presLayoutVars>
      </dgm:prSet>
      <dgm:spPr/>
    </dgm:pt>
    <dgm:pt modelId="{4E6B947F-76B9-274D-81A7-8BB7D6F4FC9E}" type="pres">
      <dgm:prSet presAssocID="{A1A326FB-768B-D34F-B32E-135D5DF74EE9}" presName="sibTrans" presStyleLbl="sibTrans2D1" presStyleIdx="1" presStyleCnt="6"/>
      <dgm:spPr/>
    </dgm:pt>
    <dgm:pt modelId="{8300B764-D2B9-FE46-ACAD-F862BE2DD4DF}" type="pres">
      <dgm:prSet presAssocID="{A1A326FB-768B-D34F-B32E-135D5DF74EE9}" presName="connectorText" presStyleLbl="sibTrans2D1" presStyleIdx="1" presStyleCnt="6"/>
      <dgm:spPr/>
    </dgm:pt>
    <dgm:pt modelId="{CBC5FF6A-0F47-5B43-AD07-A1791CA0DBFD}" type="pres">
      <dgm:prSet presAssocID="{0A7FB608-C805-D240-99FF-8965AEBD1E81}" presName="node" presStyleLbl="node1" presStyleIdx="2" presStyleCnt="7">
        <dgm:presLayoutVars>
          <dgm:bulletEnabled val="1"/>
        </dgm:presLayoutVars>
      </dgm:prSet>
      <dgm:spPr/>
    </dgm:pt>
    <dgm:pt modelId="{9178DE33-31F7-9849-AA6A-C2448E2F1DC0}" type="pres">
      <dgm:prSet presAssocID="{28CE19FD-54FE-7248-8142-C173A4F67B98}" presName="sibTrans" presStyleLbl="sibTrans2D1" presStyleIdx="2" presStyleCnt="6"/>
      <dgm:spPr/>
    </dgm:pt>
    <dgm:pt modelId="{C6259FA7-B2A5-C94C-A5C0-493D0A89F871}" type="pres">
      <dgm:prSet presAssocID="{28CE19FD-54FE-7248-8142-C173A4F67B98}" presName="connectorText" presStyleLbl="sibTrans2D1" presStyleIdx="2" presStyleCnt="6"/>
      <dgm:spPr/>
    </dgm:pt>
    <dgm:pt modelId="{F82EABAA-3D18-5D49-88C5-C50E36DF08EC}" type="pres">
      <dgm:prSet presAssocID="{DBBED70C-180E-0B4B-8778-92C2423DC9E0}" presName="node" presStyleLbl="node1" presStyleIdx="3" presStyleCnt="7">
        <dgm:presLayoutVars>
          <dgm:bulletEnabled val="1"/>
        </dgm:presLayoutVars>
      </dgm:prSet>
      <dgm:spPr/>
    </dgm:pt>
    <dgm:pt modelId="{5DF17818-6B8B-C14E-A038-ADB9FCE76A46}" type="pres">
      <dgm:prSet presAssocID="{EA7FEB56-3AAE-3A45-ADCE-00EC03E42019}" presName="sibTrans" presStyleLbl="sibTrans2D1" presStyleIdx="3" presStyleCnt="6"/>
      <dgm:spPr/>
    </dgm:pt>
    <dgm:pt modelId="{A9C0E6A8-2A85-A741-87CA-CD8F53B64F18}" type="pres">
      <dgm:prSet presAssocID="{EA7FEB56-3AAE-3A45-ADCE-00EC03E42019}" presName="connectorText" presStyleLbl="sibTrans2D1" presStyleIdx="3" presStyleCnt="6"/>
      <dgm:spPr/>
    </dgm:pt>
    <dgm:pt modelId="{C899B037-6A4F-434E-A51A-9EF92E388DC9}" type="pres">
      <dgm:prSet presAssocID="{FDF49B7B-2225-8043-8F45-F5D4D19E99C3}" presName="node" presStyleLbl="node1" presStyleIdx="4" presStyleCnt="7">
        <dgm:presLayoutVars>
          <dgm:bulletEnabled val="1"/>
        </dgm:presLayoutVars>
      </dgm:prSet>
      <dgm:spPr/>
    </dgm:pt>
    <dgm:pt modelId="{7B8F4B44-B015-3F4F-A05B-B2377B403637}" type="pres">
      <dgm:prSet presAssocID="{E1A12074-C286-AE4F-9186-E1F0F527AE76}" presName="sibTrans" presStyleLbl="sibTrans2D1" presStyleIdx="4" presStyleCnt="6"/>
      <dgm:spPr/>
    </dgm:pt>
    <dgm:pt modelId="{370FB967-DB3F-3B47-9B8E-8BA9243CAC1C}" type="pres">
      <dgm:prSet presAssocID="{E1A12074-C286-AE4F-9186-E1F0F527AE76}" presName="connectorText" presStyleLbl="sibTrans2D1" presStyleIdx="4" presStyleCnt="6"/>
      <dgm:spPr/>
    </dgm:pt>
    <dgm:pt modelId="{4EFA3744-FF65-FF40-9100-006F63AEC88E}" type="pres">
      <dgm:prSet presAssocID="{8CC7DE18-6A14-674D-9EB0-8775BAE89ADA}" presName="node" presStyleLbl="node1" presStyleIdx="5" presStyleCnt="7">
        <dgm:presLayoutVars>
          <dgm:bulletEnabled val="1"/>
        </dgm:presLayoutVars>
      </dgm:prSet>
      <dgm:spPr/>
    </dgm:pt>
    <dgm:pt modelId="{6D99EB53-7406-114B-863C-13E92213DE45}" type="pres">
      <dgm:prSet presAssocID="{164B3FB5-304F-6F4A-9A34-06AA242C6A27}" presName="sibTrans" presStyleLbl="sibTrans2D1" presStyleIdx="5" presStyleCnt="6"/>
      <dgm:spPr/>
    </dgm:pt>
    <dgm:pt modelId="{641D324F-E29B-6645-9107-BADDC9E9DC3C}" type="pres">
      <dgm:prSet presAssocID="{164B3FB5-304F-6F4A-9A34-06AA242C6A27}" presName="connectorText" presStyleLbl="sibTrans2D1" presStyleIdx="5" presStyleCnt="6"/>
      <dgm:spPr/>
    </dgm:pt>
    <dgm:pt modelId="{ED07D109-B902-934D-9E51-833C44590E0C}" type="pres">
      <dgm:prSet presAssocID="{A2D92441-4288-4643-B381-C2C85E3EC305}" presName="node" presStyleLbl="node1" presStyleIdx="6" presStyleCnt="7">
        <dgm:presLayoutVars>
          <dgm:bulletEnabled val="1"/>
        </dgm:presLayoutVars>
      </dgm:prSet>
      <dgm:spPr/>
    </dgm:pt>
  </dgm:ptLst>
  <dgm:cxnLst>
    <dgm:cxn modelId="{2EF81E04-28FA-9349-A701-A646FD1D24D4}" type="presOf" srcId="{99F01CF3-ED63-3E4C-A079-8AFE69C416C4}" destId="{95862151-FFC8-6D4B-AEBF-66E215D6A95B}" srcOrd="1" destOrd="0" presId="urn:microsoft.com/office/officeart/2005/8/layout/process5"/>
    <dgm:cxn modelId="{3B400405-00A8-224F-9F22-7D9F7A9BEC59}" type="presOf" srcId="{A1A326FB-768B-D34F-B32E-135D5DF74EE9}" destId="{4E6B947F-76B9-274D-81A7-8BB7D6F4FC9E}" srcOrd="0" destOrd="0" presId="urn:microsoft.com/office/officeart/2005/8/layout/process5"/>
    <dgm:cxn modelId="{C231FC09-0152-9F4F-B0B4-95A0CCD50A61}" type="presOf" srcId="{FDF49B7B-2225-8043-8F45-F5D4D19E99C3}" destId="{C899B037-6A4F-434E-A51A-9EF92E388DC9}" srcOrd="0" destOrd="0" presId="urn:microsoft.com/office/officeart/2005/8/layout/process5"/>
    <dgm:cxn modelId="{CEABFD0D-E33B-CE4C-A15B-852B836789E4}" type="presOf" srcId="{A77D0CDB-AEFD-394E-AE34-10BD96D246BD}" destId="{AE585DC5-3E46-2849-A931-FFE38DA3BB4D}" srcOrd="0" destOrd="0" presId="urn:microsoft.com/office/officeart/2005/8/layout/process5"/>
    <dgm:cxn modelId="{B2D86316-58EE-F946-98AB-091FA221D282}" type="presOf" srcId="{EA7FEB56-3AAE-3A45-ADCE-00EC03E42019}" destId="{A9C0E6A8-2A85-A741-87CA-CD8F53B64F18}" srcOrd="1" destOrd="0" presId="urn:microsoft.com/office/officeart/2005/8/layout/process5"/>
    <dgm:cxn modelId="{CE8F3629-A087-C547-952A-4CC777684980}" type="presOf" srcId="{02661FD2-D017-9346-8D92-96399EE59DB2}" destId="{714C2F27-193D-0D4B-8010-1319CD101C8F}" srcOrd="0" destOrd="0" presId="urn:microsoft.com/office/officeart/2005/8/layout/process5"/>
    <dgm:cxn modelId="{CABDC92D-7774-7849-83DB-DC8328E404D5}" type="presOf" srcId="{E1A12074-C286-AE4F-9186-E1F0F527AE76}" destId="{370FB967-DB3F-3B47-9B8E-8BA9243CAC1C}" srcOrd="1" destOrd="0" presId="urn:microsoft.com/office/officeart/2005/8/layout/process5"/>
    <dgm:cxn modelId="{B1742430-A734-AF4F-B13E-5442EC293455}" type="presOf" srcId="{99F01CF3-ED63-3E4C-A079-8AFE69C416C4}" destId="{A2C4134A-487E-6E4D-BA81-AE837A9E20D5}" srcOrd="0" destOrd="0" presId="urn:microsoft.com/office/officeart/2005/8/layout/process5"/>
    <dgm:cxn modelId="{9D94D63C-06B6-2C42-BEAE-9E46FC306CCD}" srcId="{02661FD2-D017-9346-8D92-96399EE59DB2}" destId="{DBBED70C-180E-0B4B-8778-92C2423DC9E0}" srcOrd="3" destOrd="0" parTransId="{12AE6203-5161-444D-833F-40BF3102FB24}" sibTransId="{EA7FEB56-3AAE-3A45-ADCE-00EC03E42019}"/>
    <dgm:cxn modelId="{2EA7063D-C9C9-9848-9DD7-8D69CA6F57DF}" type="presOf" srcId="{A1A326FB-768B-D34F-B32E-135D5DF74EE9}" destId="{8300B764-D2B9-FE46-ACAD-F862BE2DD4DF}" srcOrd="1" destOrd="0" presId="urn:microsoft.com/office/officeart/2005/8/layout/process5"/>
    <dgm:cxn modelId="{8E454C42-0992-C148-BF6F-7603C92BE48C}" srcId="{02661FD2-D017-9346-8D92-96399EE59DB2}" destId="{A77D0CDB-AEFD-394E-AE34-10BD96D246BD}" srcOrd="0" destOrd="0" parTransId="{CF9F3E9C-53AC-854C-B7B5-CDDA53558E7E}" sibTransId="{99F01CF3-ED63-3E4C-A079-8AFE69C416C4}"/>
    <dgm:cxn modelId="{EF8CFD44-9D42-2848-8E4D-7EEB89AEC422}" type="presOf" srcId="{28CE19FD-54FE-7248-8142-C173A4F67B98}" destId="{9178DE33-31F7-9849-AA6A-C2448E2F1DC0}" srcOrd="0" destOrd="0" presId="urn:microsoft.com/office/officeart/2005/8/layout/process5"/>
    <dgm:cxn modelId="{DF0B525D-2003-C142-A7A3-3C13F5E8017C}" type="presOf" srcId="{164B3FB5-304F-6F4A-9A34-06AA242C6A27}" destId="{641D324F-E29B-6645-9107-BADDC9E9DC3C}" srcOrd="1" destOrd="0" presId="urn:microsoft.com/office/officeart/2005/8/layout/process5"/>
    <dgm:cxn modelId="{9A7C6D5E-B1B6-0849-9419-9DAE96D35CD7}" type="presOf" srcId="{0A7FB608-C805-D240-99FF-8965AEBD1E81}" destId="{CBC5FF6A-0F47-5B43-AD07-A1791CA0DBFD}" srcOrd="0" destOrd="0" presId="urn:microsoft.com/office/officeart/2005/8/layout/process5"/>
    <dgm:cxn modelId="{88EE5C64-8254-5F45-8886-A351E59FCEFD}" srcId="{02661FD2-D017-9346-8D92-96399EE59DB2}" destId="{0A7FB608-C805-D240-99FF-8965AEBD1E81}" srcOrd="2" destOrd="0" parTransId="{33A567E4-038E-764D-B2CE-FD61846FDE35}" sibTransId="{28CE19FD-54FE-7248-8142-C173A4F67B98}"/>
    <dgm:cxn modelId="{31A7BC66-4924-DD41-B5C2-C53573156277}" type="presOf" srcId="{55B0E8D6-C1A7-D148-9037-5F9C92708ADF}" destId="{2B2B08B1-60DB-9C44-A092-5FD873FDF75A}" srcOrd="0" destOrd="0" presId="urn:microsoft.com/office/officeart/2005/8/layout/process5"/>
    <dgm:cxn modelId="{B655BB67-BEAA-9C46-B0D7-B9F8BF21FFE1}" type="presOf" srcId="{164B3FB5-304F-6F4A-9A34-06AA242C6A27}" destId="{6D99EB53-7406-114B-863C-13E92213DE45}" srcOrd="0" destOrd="0" presId="urn:microsoft.com/office/officeart/2005/8/layout/process5"/>
    <dgm:cxn modelId="{771AEF78-395A-B744-BCF5-914A6C7E89E0}" srcId="{02661FD2-D017-9346-8D92-96399EE59DB2}" destId="{55B0E8D6-C1A7-D148-9037-5F9C92708ADF}" srcOrd="1" destOrd="0" parTransId="{164B34B3-2E56-4C41-A50D-9C2460BCC1BB}" sibTransId="{A1A326FB-768B-D34F-B32E-135D5DF74EE9}"/>
    <dgm:cxn modelId="{92692D7B-889D-514E-808F-89991030FD82}" srcId="{02661FD2-D017-9346-8D92-96399EE59DB2}" destId="{A2D92441-4288-4643-B381-C2C85E3EC305}" srcOrd="6" destOrd="0" parTransId="{7E24488F-4FF9-D64A-9015-A3405D12EC73}" sibTransId="{9130ECC4-D1A0-DE4F-BA35-4C9F6B9B0C83}"/>
    <dgm:cxn modelId="{8837E67D-9B7E-634B-8969-F57E1C74E54A}" type="presOf" srcId="{EA7FEB56-3AAE-3A45-ADCE-00EC03E42019}" destId="{5DF17818-6B8B-C14E-A038-ADB9FCE76A46}" srcOrd="0" destOrd="0" presId="urn:microsoft.com/office/officeart/2005/8/layout/process5"/>
    <dgm:cxn modelId="{784D0A7F-280E-C347-8013-E698882092FD}" type="presOf" srcId="{A2D92441-4288-4643-B381-C2C85E3EC305}" destId="{ED07D109-B902-934D-9E51-833C44590E0C}" srcOrd="0" destOrd="0" presId="urn:microsoft.com/office/officeart/2005/8/layout/process5"/>
    <dgm:cxn modelId="{592BBB96-8DC4-F040-B7ED-3F046A729C22}" type="presOf" srcId="{28CE19FD-54FE-7248-8142-C173A4F67B98}" destId="{C6259FA7-B2A5-C94C-A5C0-493D0A89F871}" srcOrd="1" destOrd="0" presId="urn:microsoft.com/office/officeart/2005/8/layout/process5"/>
    <dgm:cxn modelId="{DF420BC3-41C9-8543-A601-51A5CD2DC97F}" srcId="{02661FD2-D017-9346-8D92-96399EE59DB2}" destId="{FDF49B7B-2225-8043-8F45-F5D4D19E99C3}" srcOrd="4" destOrd="0" parTransId="{C0663A36-E629-2F49-843E-F1B9C8F5FFA4}" sibTransId="{E1A12074-C286-AE4F-9186-E1F0F527AE76}"/>
    <dgm:cxn modelId="{0E64F1C8-96AC-9B44-91FB-465EB34519F2}" type="presOf" srcId="{8CC7DE18-6A14-674D-9EB0-8775BAE89ADA}" destId="{4EFA3744-FF65-FF40-9100-006F63AEC88E}" srcOrd="0" destOrd="0" presId="urn:microsoft.com/office/officeart/2005/8/layout/process5"/>
    <dgm:cxn modelId="{41B6C7D5-7BF4-3A44-BA3D-D5D9E5E94B4F}" type="presOf" srcId="{DBBED70C-180E-0B4B-8778-92C2423DC9E0}" destId="{F82EABAA-3D18-5D49-88C5-C50E36DF08EC}" srcOrd="0" destOrd="0" presId="urn:microsoft.com/office/officeart/2005/8/layout/process5"/>
    <dgm:cxn modelId="{729C84F7-C41F-4C42-AEE4-D7B11C9B7776}" srcId="{02661FD2-D017-9346-8D92-96399EE59DB2}" destId="{8CC7DE18-6A14-674D-9EB0-8775BAE89ADA}" srcOrd="5" destOrd="0" parTransId="{098A675D-8A43-4C4B-BB24-E3DCBAEABDD8}" sibTransId="{164B3FB5-304F-6F4A-9A34-06AA242C6A27}"/>
    <dgm:cxn modelId="{DB57CEF9-C1B1-2248-A0E7-AEA7572280E8}" type="presOf" srcId="{E1A12074-C286-AE4F-9186-E1F0F527AE76}" destId="{7B8F4B44-B015-3F4F-A05B-B2377B403637}" srcOrd="0" destOrd="0" presId="urn:microsoft.com/office/officeart/2005/8/layout/process5"/>
    <dgm:cxn modelId="{632E0956-2B8D-8940-8C45-A0AF59C62FA6}" type="presParOf" srcId="{714C2F27-193D-0D4B-8010-1319CD101C8F}" destId="{AE585DC5-3E46-2849-A931-FFE38DA3BB4D}" srcOrd="0" destOrd="0" presId="urn:microsoft.com/office/officeart/2005/8/layout/process5"/>
    <dgm:cxn modelId="{19730A7B-C763-A244-A8DB-2E89CF6E2720}" type="presParOf" srcId="{714C2F27-193D-0D4B-8010-1319CD101C8F}" destId="{A2C4134A-487E-6E4D-BA81-AE837A9E20D5}" srcOrd="1" destOrd="0" presId="urn:microsoft.com/office/officeart/2005/8/layout/process5"/>
    <dgm:cxn modelId="{0E7D79C9-FD76-2145-8519-77D3BE59468D}" type="presParOf" srcId="{A2C4134A-487E-6E4D-BA81-AE837A9E20D5}" destId="{95862151-FFC8-6D4B-AEBF-66E215D6A95B}" srcOrd="0" destOrd="0" presId="urn:microsoft.com/office/officeart/2005/8/layout/process5"/>
    <dgm:cxn modelId="{E7CBBF29-2CD9-9E47-9916-C76AA57BB8F0}" type="presParOf" srcId="{714C2F27-193D-0D4B-8010-1319CD101C8F}" destId="{2B2B08B1-60DB-9C44-A092-5FD873FDF75A}" srcOrd="2" destOrd="0" presId="urn:microsoft.com/office/officeart/2005/8/layout/process5"/>
    <dgm:cxn modelId="{04DEA14F-FEEB-8F49-BD89-34F995DC7609}" type="presParOf" srcId="{714C2F27-193D-0D4B-8010-1319CD101C8F}" destId="{4E6B947F-76B9-274D-81A7-8BB7D6F4FC9E}" srcOrd="3" destOrd="0" presId="urn:microsoft.com/office/officeart/2005/8/layout/process5"/>
    <dgm:cxn modelId="{BE9B45F4-E0E5-994D-A20A-973A16D29AFB}" type="presParOf" srcId="{4E6B947F-76B9-274D-81A7-8BB7D6F4FC9E}" destId="{8300B764-D2B9-FE46-ACAD-F862BE2DD4DF}" srcOrd="0" destOrd="0" presId="urn:microsoft.com/office/officeart/2005/8/layout/process5"/>
    <dgm:cxn modelId="{CD1B2E7A-B122-1144-A7BC-DDB767B25EA3}" type="presParOf" srcId="{714C2F27-193D-0D4B-8010-1319CD101C8F}" destId="{CBC5FF6A-0F47-5B43-AD07-A1791CA0DBFD}" srcOrd="4" destOrd="0" presId="urn:microsoft.com/office/officeart/2005/8/layout/process5"/>
    <dgm:cxn modelId="{947F57C1-02F8-2542-88E6-2F63AB93E823}" type="presParOf" srcId="{714C2F27-193D-0D4B-8010-1319CD101C8F}" destId="{9178DE33-31F7-9849-AA6A-C2448E2F1DC0}" srcOrd="5" destOrd="0" presId="urn:microsoft.com/office/officeart/2005/8/layout/process5"/>
    <dgm:cxn modelId="{99F3BEF6-84CC-294C-8AB8-51BBF46E7EB9}" type="presParOf" srcId="{9178DE33-31F7-9849-AA6A-C2448E2F1DC0}" destId="{C6259FA7-B2A5-C94C-A5C0-493D0A89F871}" srcOrd="0" destOrd="0" presId="urn:microsoft.com/office/officeart/2005/8/layout/process5"/>
    <dgm:cxn modelId="{7AAEC66C-33BD-7E49-B575-02D412B6D852}" type="presParOf" srcId="{714C2F27-193D-0D4B-8010-1319CD101C8F}" destId="{F82EABAA-3D18-5D49-88C5-C50E36DF08EC}" srcOrd="6" destOrd="0" presId="urn:microsoft.com/office/officeart/2005/8/layout/process5"/>
    <dgm:cxn modelId="{9E14B627-5E16-1D4D-9088-26C7FAEDC37E}" type="presParOf" srcId="{714C2F27-193D-0D4B-8010-1319CD101C8F}" destId="{5DF17818-6B8B-C14E-A038-ADB9FCE76A46}" srcOrd="7" destOrd="0" presId="urn:microsoft.com/office/officeart/2005/8/layout/process5"/>
    <dgm:cxn modelId="{60880870-3567-2840-A92B-615B5A94CB24}" type="presParOf" srcId="{5DF17818-6B8B-C14E-A038-ADB9FCE76A46}" destId="{A9C0E6A8-2A85-A741-87CA-CD8F53B64F18}" srcOrd="0" destOrd="0" presId="urn:microsoft.com/office/officeart/2005/8/layout/process5"/>
    <dgm:cxn modelId="{C734A80C-FE2F-5948-93EE-0702A6AC8858}" type="presParOf" srcId="{714C2F27-193D-0D4B-8010-1319CD101C8F}" destId="{C899B037-6A4F-434E-A51A-9EF92E388DC9}" srcOrd="8" destOrd="0" presId="urn:microsoft.com/office/officeart/2005/8/layout/process5"/>
    <dgm:cxn modelId="{A29C6D23-D63C-0A43-B984-6A11F43735BE}" type="presParOf" srcId="{714C2F27-193D-0D4B-8010-1319CD101C8F}" destId="{7B8F4B44-B015-3F4F-A05B-B2377B403637}" srcOrd="9" destOrd="0" presId="urn:microsoft.com/office/officeart/2005/8/layout/process5"/>
    <dgm:cxn modelId="{AEBBD637-7BB9-014F-84C1-D0A9D1967CC8}" type="presParOf" srcId="{7B8F4B44-B015-3F4F-A05B-B2377B403637}" destId="{370FB967-DB3F-3B47-9B8E-8BA9243CAC1C}" srcOrd="0" destOrd="0" presId="urn:microsoft.com/office/officeart/2005/8/layout/process5"/>
    <dgm:cxn modelId="{9F6A6639-B746-224F-A980-3CD8C98D03EE}" type="presParOf" srcId="{714C2F27-193D-0D4B-8010-1319CD101C8F}" destId="{4EFA3744-FF65-FF40-9100-006F63AEC88E}" srcOrd="10" destOrd="0" presId="urn:microsoft.com/office/officeart/2005/8/layout/process5"/>
    <dgm:cxn modelId="{A08E202B-E727-A044-BFC1-49AB5A886249}" type="presParOf" srcId="{714C2F27-193D-0D4B-8010-1319CD101C8F}" destId="{6D99EB53-7406-114B-863C-13E92213DE45}" srcOrd="11" destOrd="0" presId="urn:microsoft.com/office/officeart/2005/8/layout/process5"/>
    <dgm:cxn modelId="{8E006592-2096-864C-8270-6F175608FEDB}" type="presParOf" srcId="{6D99EB53-7406-114B-863C-13E92213DE45}" destId="{641D324F-E29B-6645-9107-BADDC9E9DC3C}" srcOrd="0" destOrd="0" presId="urn:microsoft.com/office/officeart/2005/8/layout/process5"/>
    <dgm:cxn modelId="{DF34F9E0-38B6-6245-9B31-E94EF5554D6D}" type="presParOf" srcId="{714C2F27-193D-0D4B-8010-1319CD101C8F}" destId="{ED07D109-B902-934D-9E51-833C44590E0C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85DC5-3E46-2849-A931-FFE38DA3BB4D}">
      <dsp:nvSpPr>
        <dsp:cNvPr id="0" name=""/>
        <dsp:cNvSpPr/>
      </dsp:nvSpPr>
      <dsp:spPr>
        <a:xfrm>
          <a:off x="4353" y="39439"/>
          <a:ext cx="1903325" cy="1141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n>
                <a:noFill/>
              </a:ln>
              <a:solidFill>
                <a:schemeClr val="bg1"/>
              </a:solidFill>
            </a:rPr>
            <a:t>Download/Project SNOTEL and Ecoregion data</a:t>
          </a:r>
          <a:endParaRPr lang="en-US" sz="1500" kern="1200" dirty="0">
            <a:ln>
              <a:noFill/>
            </a:ln>
            <a:solidFill>
              <a:schemeClr val="bg1"/>
            </a:solidFill>
          </a:endParaRPr>
        </a:p>
      </dsp:txBody>
      <dsp:txXfrm>
        <a:off x="37801" y="72887"/>
        <a:ext cx="1836429" cy="1075099"/>
      </dsp:txXfrm>
    </dsp:sp>
    <dsp:sp modelId="{A2C4134A-487E-6E4D-BA81-AE837A9E20D5}">
      <dsp:nvSpPr>
        <dsp:cNvPr id="0" name=""/>
        <dsp:cNvSpPr/>
      </dsp:nvSpPr>
      <dsp:spPr>
        <a:xfrm>
          <a:off x="2075171" y="374424"/>
          <a:ext cx="403505" cy="4720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n>
              <a:noFill/>
            </a:ln>
            <a:solidFill>
              <a:schemeClr val="bg1"/>
            </a:solidFill>
          </a:endParaRPr>
        </a:p>
      </dsp:txBody>
      <dsp:txXfrm>
        <a:off x="2075171" y="468829"/>
        <a:ext cx="282454" cy="283214"/>
      </dsp:txXfrm>
    </dsp:sp>
    <dsp:sp modelId="{2B2B08B1-60DB-9C44-A092-5FD873FDF75A}">
      <dsp:nvSpPr>
        <dsp:cNvPr id="0" name=""/>
        <dsp:cNvSpPr/>
      </dsp:nvSpPr>
      <dsp:spPr>
        <a:xfrm>
          <a:off x="2669009" y="39439"/>
          <a:ext cx="1903325" cy="1141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n>
                <a:noFill/>
              </a:ln>
              <a:solidFill>
                <a:schemeClr val="bg1"/>
              </a:solidFill>
            </a:rPr>
            <a:t>Download/Mosaic DEM</a:t>
          </a:r>
          <a:endParaRPr lang="en-US" sz="1500" kern="1200" dirty="0">
            <a:ln>
              <a:noFill/>
            </a:ln>
            <a:solidFill>
              <a:schemeClr val="bg1"/>
            </a:solidFill>
          </a:endParaRPr>
        </a:p>
      </dsp:txBody>
      <dsp:txXfrm>
        <a:off x="2702457" y="72887"/>
        <a:ext cx="1836429" cy="1075099"/>
      </dsp:txXfrm>
    </dsp:sp>
    <dsp:sp modelId="{4E6B947F-76B9-274D-81A7-8BB7D6F4FC9E}">
      <dsp:nvSpPr>
        <dsp:cNvPr id="0" name=""/>
        <dsp:cNvSpPr/>
      </dsp:nvSpPr>
      <dsp:spPr>
        <a:xfrm>
          <a:off x="4739827" y="374424"/>
          <a:ext cx="403505" cy="4720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n>
              <a:noFill/>
            </a:ln>
            <a:solidFill>
              <a:schemeClr val="bg1"/>
            </a:solidFill>
          </a:endParaRPr>
        </a:p>
      </dsp:txBody>
      <dsp:txXfrm>
        <a:off x="4739827" y="468829"/>
        <a:ext cx="282454" cy="283214"/>
      </dsp:txXfrm>
    </dsp:sp>
    <dsp:sp modelId="{CBC5FF6A-0F47-5B43-AD07-A1791CA0DBFD}">
      <dsp:nvSpPr>
        <dsp:cNvPr id="0" name=""/>
        <dsp:cNvSpPr/>
      </dsp:nvSpPr>
      <dsp:spPr>
        <a:xfrm>
          <a:off x="5333665" y="39439"/>
          <a:ext cx="1903325" cy="1141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Scream into Void</a:t>
          </a:r>
        </a:p>
      </dsp:txBody>
      <dsp:txXfrm>
        <a:off x="5367113" y="72887"/>
        <a:ext cx="1836429" cy="1075099"/>
      </dsp:txXfrm>
    </dsp:sp>
    <dsp:sp modelId="{9178DE33-31F7-9849-AA6A-C2448E2F1DC0}">
      <dsp:nvSpPr>
        <dsp:cNvPr id="0" name=""/>
        <dsp:cNvSpPr/>
      </dsp:nvSpPr>
      <dsp:spPr>
        <a:xfrm>
          <a:off x="7404483" y="374424"/>
          <a:ext cx="403505" cy="4720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chemeClr val="bg1"/>
            </a:solidFill>
          </a:endParaRPr>
        </a:p>
      </dsp:txBody>
      <dsp:txXfrm>
        <a:off x="7404483" y="468829"/>
        <a:ext cx="282454" cy="283214"/>
      </dsp:txXfrm>
    </dsp:sp>
    <dsp:sp modelId="{F82EABAA-3D18-5D49-88C5-C50E36DF08EC}">
      <dsp:nvSpPr>
        <dsp:cNvPr id="0" name=""/>
        <dsp:cNvSpPr/>
      </dsp:nvSpPr>
      <dsp:spPr>
        <a:xfrm>
          <a:off x="7998321" y="39439"/>
          <a:ext cx="1903325" cy="1141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n>
                <a:noFill/>
              </a:ln>
              <a:solidFill>
                <a:schemeClr val="bg1"/>
              </a:solidFill>
            </a:rPr>
            <a:t>Test for clustering and spatial autocorrelation</a:t>
          </a:r>
          <a:endParaRPr lang="en-US" sz="1500" kern="1200" dirty="0">
            <a:ln>
              <a:noFill/>
            </a:ln>
            <a:solidFill>
              <a:schemeClr val="bg1"/>
            </a:solidFill>
          </a:endParaRPr>
        </a:p>
      </dsp:txBody>
      <dsp:txXfrm>
        <a:off x="8031769" y="72887"/>
        <a:ext cx="1836429" cy="1075099"/>
      </dsp:txXfrm>
    </dsp:sp>
    <dsp:sp modelId="{5DF17818-6B8B-C14E-A038-ADB9FCE76A46}">
      <dsp:nvSpPr>
        <dsp:cNvPr id="0" name=""/>
        <dsp:cNvSpPr/>
      </dsp:nvSpPr>
      <dsp:spPr>
        <a:xfrm rot="5400000">
          <a:off x="8748231" y="1314667"/>
          <a:ext cx="403505" cy="4720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n>
              <a:noFill/>
            </a:ln>
            <a:solidFill>
              <a:schemeClr val="bg1"/>
            </a:solidFill>
          </a:endParaRPr>
        </a:p>
      </dsp:txBody>
      <dsp:txXfrm rot="-5400000">
        <a:off x="8808377" y="1348927"/>
        <a:ext cx="283214" cy="282454"/>
      </dsp:txXfrm>
    </dsp:sp>
    <dsp:sp modelId="{C899B037-6A4F-434E-A51A-9EF92E388DC9}">
      <dsp:nvSpPr>
        <dsp:cNvPr id="0" name=""/>
        <dsp:cNvSpPr/>
      </dsp:nvSpPr>
      <dsp:spPr>
        <a:xfrm>
          <a:off x="7998321" y="1942765"/>
          <a:ext cx="1903325" cy="1141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n>
                <a:noFill/>
              </a:ln>
              <a:solidFill>
                <a:schemeClr val="bg1"/>
              </a:solidFill>
            </a:rPr>
            <a:t>IDW</a:t>
          </a:r>
          <a:endParaRPr lang="en-US" sz="1500" kern="1200" dirty="0">
            <a:ln>
              <a:noFill/>
            </a:ln>
            <a:solidFill>
              <a:schemeClr val="bg1"/>
            </a:solidFill>
          </a:endParaRPr>
        </a:p>
      </dsp:txBody>
      <dsp:txXfrm>
        <a:off x="8031769" y="1976213"/>
        <a:ext cx="1836429" cy="1075099"/>
      </dsp:txXfrm>
    </dsp:sp>
    <dsp:sp modelId="{7B8F4B44-B015-3F4F-A05B-B2377B403637}">
      <dsp:nvSpPr>
        <dsp:cNvPr id="0" name=""/>
        <dsp:cNvSpPr/>
      </dsp:nvSpPr>
      <dsp:spPr>
        <a:xfrm rot="10800000">
          <a:off x="7427323" y="2277750"/>
          <a:ext cx="403505" cy="4720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n>
              <a:noFill/>
            </a:ln>
            <a:solidFill>
              <a:schemeClr val="bg1"/>
            </a:solidFill>
          </a:endParaRPr>
        </a:p>
      </dsp:txBody>
      <dsp:txXfrm rot="10800000">
        <a:off x="7548374" y="2372155"/>
        <a:ext cx="282454" cy="283214"/>
      </dsp:txXfrm>
    </dsp:sp>
    <dsp:sp modelId="{4EFA3744-FF65-FF40-9100-006F63AEC88E}">
      <dsp:nvSpPr>
        <dsp:cNvPr id="0" name=""/>
        <dsp:cNvSpPr/>
      </dsp:nvSpPr>
      <dsp:spPr>
        <a:xfrm>
          <a:off x="5333665" y="1942765"/>
          <a:ext cx="1903325" cy="1141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n>
                <a:noFill/>
              </a:ln>
              <a:solidFill>
                <a:schemeClr val="bg1"/>
              </a:solidFill>
            </a:rPr>
            <a:t>Extract IDW values to Ecoregions</a:t>
          </a:r>
          <a:endParaRPr lang="en-US" sz="1500" kern="1200" dirty="0">
            <a:ln>
              <a:noFill/>
            </a:ln>
            <a:solidFill>
              <a:schemeClr val="bg1"/>
            </a:solidFill>
          </a:endParaRPr>
        </a:p>
      </dsp:txBody>
      <dsp:txXfrm>
        <a:off x="5367113" y="1976213"/>
        <a:ext cx="1836429" cy="1075099"/>
      </dsp:txXfrm>
    </dsp:sp>
    <dsp:sp modelId="{6D99EB53-7406-114B-863C-13E92213DE45}">
      <dsp:nvSpPr>
        <dsp:cNvPr id="0" name=""/>
        <dsp:cNvSpPr/>
      </dsp:nvSpPr>
      <dsp:spPr>
        <a:xfrm rot="10800000">
          <a:off x="4762667" y="2277750"/>
          <a:ext cx="403505" cy="4720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n>
              <a:noFill/>
            </a:ln>
            <a:solidFill>
              <a:schemeClr val="bg1"/>
            </a:solidFill>
          </a:endParaRPr>
        </a:p>
      </dsp:txBody>
      <dsp:txXfrm rot="10800000">
        <a:off x="4883718" y="2372155"/>
        <a:ext cx="282454" cy="283214"/>
      </dsp:txXfrm>
    </dsp:sp>
    <dsp:sp modelId="{ED07D109-B902-934D-9E51-833C44590E0C}">
      <dsp:nvSpPr>
        <dsp:cNvPr id="0" name=""/>
        <dsp:cNvSpPr/>
      </dsp:nvSpPr>
      <dsp:spPr>
        <a:xfrm>
          <a:off x="2669009" y="1942765"/>
          <a:ext cx="1903325" cy="1141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n>
                <a:noFill/>
              </a:ln>
              <a:solidFill>
                <a:schemeClr val="bg1"/>
              </a:solidFill>
            </a:rPr>
            <a:t>CAR</a:t>
          </a:r>
          <a:endParaRPr lang="en-US" sz="1500" kern="1200" dirty="0">
            <a:ln>
              <a:noFill/>
            </a:ln>
            <a:solidFill>
              <a:schemeClr val="bg1"/>
            </a:solidFill>
          </a:endParaRPr>
        </a:p>
      </dsp:txBody>
      <dsp:txXfrm>
        <a:off x="2702457" y="1976213"/>
        <a:ext cx="1836429" cy="1075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5E5D-9AF7-C241-83F4-0180333976D7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F9F06-3D31-3C46-A532-C60866D6E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7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5E5D-9AF7-C241-83F4-0180333976D7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F9F06-3D31-3C46-A532-C60866D6E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09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5E5D-9AF7-C241-83F4-0180333976D7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F9F06-3D31-3C46-A532-C60866D6E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26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5E5D-9AF7-C241-83F4-0180333976D7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F9F06-3D31-3C46-A532-C60866D6E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49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5E5D-9AF7-C241-83F4-0180333976D7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F9F06-3D31-3C46-A532-C60866D6E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2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5E5D-9AF7-C241-83F4-0180333976D7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F9F06-3D31-3C46-A532-C60866D6E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28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5E5D-9AF7-C241-83F4-0180333976D7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F9F06-3D31-3C46-A532-C60866D6E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38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5E5D-9AF7-C241-83F4-0180333976D7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F9F06-3D31-3C46-A532-C60866D6E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3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5E5D-9AF7-C241-83F4-0180333976D7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F9F06-3D31-3C46-A532-C60866D6E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58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5E5D-9AF7-C241-83F4-0180333976D7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F9F06-3D31-3C46-A532-C60866D6E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7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5E5D-9AF7-C241-83F4-0180333976D7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F9F06-3D31-3C46-A532-C60866D6E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9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5E5D-9AF7-C241-83F4-0180333976D7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F9F06-3D31-3C46-A532-C60866D6E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91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5E5D-9AF7-C241-83F4-0180333976D7}" type="datetimeFigureOut">
              <a:rPr lang="en-US" smtClean="0"/>
              <a:t>1/9/24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F9F06-3D31-3C46-A532-C60866D6E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02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5E5D-9AF7-C241-83F4-0180333976D7}" type="datetimeFigureOut">
              <a:rPr lang="en-US" smtClean="0"/>
              <a:t>1/9/24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F9F06-3D31-3C46-A532-C60866D6E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68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5E5D-9AF7-C241-83F4-0180333976D7}" type="datetimeFigureOut">
              <a:rPr lang="en-US" smtClean="0"/>
              <a:t>1/9/24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F9F06-3D31-3C46-A532-C60866D6E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1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5E5D-9AF7-C241-83F4-0180333976D7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F9F06-3D31-3C46-A532-C60866D6E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76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1B25E5D-9AF7-C241-83F4-0180333976D7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63F9F06-3D31-3C46-A532-C60866D6E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26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1B25E5D-9AF7-C241-83F4-0180333976D7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63F9F06-3D31-3C46-A532-C60866D6E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351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103/S1068373918020073" TargetMode="External"/><Relationship Id="rId2" Type="http://schemas.openxmlformats.org/officeDocument/2006/relationships/hyperlink" Target="https://doi.org/10.5281/zenodo.701272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3390/su14181139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6F9F-7756-ACEF-075F-E9C5D0580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985838"/>
            <a:ext cx="8676222" cy="3200400"/>
          </a:xfrm>
        </p:spPr>
        <p:txBody>
          <a:bodyPr>
            <a:normAutofit fontScale="90000"/>
          </a:bodyPr>
          <a:lstStyle/>
          <a:p>
            <a:r>
              <a:rPr lang="en-US" dirty="0"/>
              <a:t>Analyzing Variation in Peak Snow Water Equivalent (SWE) Across EPA Ecoregions in the Conterminous U.S. in Water Year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3DCFF-9D63-FD62-AE52-6CCBC4061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186238"/>
            <a:ext cx="8676222" cy="1905000"/>
          </a:xfrm>
        </p:spPr>
        <p:txBody>
          <a:bodyPr/>
          <a:lstStyle/>
          <a:p>
            <a:r>
              <a:rPr lang="en-US" dirty="0"/>
              <a:t>Griffin Shelor</a:t>
            </a:r>
          </a:p>
          <a:p>
            <a:r>
              <a:rPr lang="en-US" dirty="0"/>
              <a:t>Advisor: Dr. Anne Nolin</a:t>
            </a:r>
          </a:p>
        </p:txBody>
      </p:sp>
    </p:spTree>
    <p:extLst>
      <p:ext uri="{BB962C8B-B14F-4D97-AF65-F5344CB8AC3E}">
        <p14:creationId xmlns:p14="http://schemas.microsoft.com/office/powerpoint/2010/main" val="1030405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83562-077C-C9B8-4047-082D0706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C64617-AC3A-EB47-ADC1-E8FF694B42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238491"/>
              </p:ext>
            </p:extLst>
          </p:nvPr>
        </p:nvGraphicFramePr>
        <p:xfrm>
          <a:off x="1141413" y="2667000"/>
          <a:ext cx="99060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7414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C0D8-D82F-6D28-B655-1B45EC8E8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So What is SNOTEL and SWE?</a:t>
            </a:r>
          </a:p>
        </p:txBody>
      </p:sp>
      <p:pic>
        <p:nvPicPr>
          <p:cNvPr id="5" name="Picture 4" descr="A person climbing a roof of a building&#10;&#10;Description automatically generated">
            <a:extLst>
              <a:ext uri="{FF2B5EF4-FFF2-40B4-BE49-F238E27FC236}">
                <a16:creationId xmlns:a16="http://schemas.microsoft.com/office/drawing/2014/main" id="{FC737342-605E-4822-175D-0D344FE705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 b="-2"/>
          <a:stretch/>
        </p:blipFill>
        <p:spPr>
          <a:xfrm>
            <a:off x="1180740" y="720348"/>
            <a:ext cx="3416888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18253-3C39-067B-3C6A-49216B589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138" y="2666999"/>
            <a:ext cx="6271591" cy="3395871"/>
          </a:xfrm>
        </p:spPr>
        <p:txBody>
          <a:bodyPr>
            <a:normAutofit/>
          </a:bodyPr>
          <a:lstStyle/>
          <a:p>
            <a:r>
              <a:rPr lang="en-US" dirty="0"/>
              <a:t>System of automated snow and climate sensors</a:t>
            </a:r>
          </a:p>
          <a:p>
            <a:r>
              <a:rPr lang="en-US" dirty="0"/>
              <a:t>Managed by USDA-NRCS</a:t>
            </a:r>
          </a:p>
          <a:p>
            <a:r>
              <a:rPr lang="en-US" dirty="0"/>
              <a:t>Snow Water Equivalent</a:t>
            </a:r>
          </a:p>
          <a:p>
            <a:pPr lvl="1"/>
            <a:r>
              <a:rPr lang="en-US" dirty="0"/>
              <a:t>Amount of water contained within the snowpack</a:t>
            </a:r>
          </a:p>
          <a:p>
            <a:r>
              <a:rPr lang="en-US" dirty="0" err="1"/>
              <a:t>snotelr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1471959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3BFF-FDAF-3D91-C6EA-DB99E0AA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Other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C0E47-F332-1552-A365-2F32ABF2B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/>
              <a:t>EPA Level 3 Ecoregions</a:t>
            </a:r>
          </a:p>
          <a:p>
            <a:pPr lvl="1"/>
            <a:r>
              <a:rPr lang="en-US" dirty="0"/>
              <a:t>Based on a variety of abiotic and biotic factors</a:t>
            </a:r>
          </a:p>
          <a:p>
            <a:r>
              <a:rPr lang="en-US" sz="1800" dirty="0"/>
              <a:t>Copernicus 90m DEM</a:t>
            </a:r>
          </a:p>
          <a:p>
            <a:pPr lvl="1"/>
            <a:r>
              <a:rPr lang="en-US" sz="1600" dirty="0" err="1"/>
              <a:t>rstac</a:t>
            </a:r>
            <a:r>
              <a:rPr lang="en-US" sz="1600" dirty="0"/>
              <a:t>/MPC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2D356-5806-7A59-C89F-8A5FB3124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583" y="645106"/>
            <a:ext cx="6837455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30766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ED2A-2703-B971-6B9A-8633B01A0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Plotting SWE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69436AB-B455-73EE-B90B-16ABB445C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7" name="Content Placeholder 6" descr="A map of the north america&#10;&#10;Description automatically generated">
            <a:extLst>
              <a:ext uri="{FF2B5EF4-FFF2-40B4-BE49-F238E27FC236}">
                <a16:creationId xmlns:a16="http://schemas.microsoft.com/office/drawing/2014/main" id="{5956E318-2F69-4D6B-6C17-878064BB0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933" y="645106"/>
            <a:ext cx="6498755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5883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7A8A0-90F6-2BC6-4C00-D11D2267D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CSR and </a:t>
            </a:r>
            <a:r>
              <a:rPr lang="en-US" sz="2800" dirty="0"/>
              <a:t>Spatial Autocorrelation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5EB498-6C6F-3220-0EA3-C90651D2A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/>
              <a:t>Mad Test p-value: 0.003984</a:t>
            </a:r>
          </a:p>
          <a:p>
            <a:r>
              <a:rPr lang="en-US" sz="1800" dirty="0"/>
              <a:t>global and Local Moran’s I test on SNOTEL points</a:t>
            </a:r>
          </a:p>
          <a:p>
            <a:pPr lvl="1"/>
            <a:r>
              <a:rPr lang="en-US" dirty="0"/>
              <a:t>Global P-value: &lt;2.2e^-16</a:t>
            </a:r>
          </a:p>
          <a:p>
            <a:pPr lvl="1"/>
            <a:r>
              <a:rPr lang="en-US" dirty="0"/>
              <a:t>Local: 65.5% of points displayed local SA</a:t>
            </a:r>
          </a:p>
        </p:txBody>
      </p:sp>
      <p:pic>
        <p:nvPicPr>
          <p:cNvPr id="14" name="Picture 13" descr="A map of a country with red and blue dots&#10;&#10;Description automatically generated">
            <a:extLst>
              <a:ext uri="{FF2B5EF4-FFF2-40B4-BE49-F238E27FC236}">
                <a16:creationId xmlns:a16="http://schemas.microsoft.com/office/drawing/2014/main" id="{8FEE580F-C9DA-A71E-2343-02A950196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933" y="645106"/>
            <a:ext cx="6498755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14225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2E0E-4374-5EAD-E328-8C0732F7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5262"/>
            <a:ext cx="9905998" cy="1905000"/>
          </a:xfrm>
        </p:spPr>
        <p:txBody>
          <a:bodyPr/>
          <a:lstStyle/>
          <a:p>
            <a:r>
              <a:rPr lang="en-US" dirty="0"/>
              <a:t>IDW and Aggregation to Ecoregion Level</a:t>
            </a:r>
          </a:p>
        </p:txBody>
      </p:sp>
      <p:pic>
        <p:nvPicPr>
          <p:cNvPr id="13" name="Content Placeholder 12" descr="A map of the united states&#10;&#10;Description automatically generated">
            <a:extLst>
              <a:ext uri="{FF2B5EF4-FFF2-40B4-BE49-F238E27FC236}">
                <a16:creationId xmlns:a16="http://schemas.microsoft.com/office/drawing/2014/main" id="{D1406278-D322-F860-07B9-6A2977EE0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2535" y="1504950"/>
            <a:ext cx="5752390" cy="4638676"/>
          </a:xfrm>
        </p:spPr>
      </p:pic>
      <p:pic>
        <p:nvPicPr>
          <p:cNvPr id="15" name="Picture 14" descr="A map of the north and south america&#10;&#10;Description automatically generated">
            <a:extLst>
              <a:ext uri="{FF2B5EF4-FFF2-40B4-BE49-F238E27FC236}">
                <a16:creationId xmlns:a16="http://schemas.microsoft.com/office/drawing/2014/main" id="{65DE59FB-5712-61E7-EE0D-4A8789A93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26" y="1504948"/>
            <a:ext cx="5752392" cy="463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53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8232-6BA3-5CA6-FAEB-991E1950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667EE-872E-183B-AFD3-F740B51D0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/>
              <a:t>Moran’s I test at Ecoregion level: p-value = 0.000999</a:t>
            </a:r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A7870A6E-A7E3-5FBB-2B44-AF04EA260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801" y="259868"/>
            <a:ext cx="7887962" cy="636953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9191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1B014-552C-C9B3-7D75-329278EAB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BFBFB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0B9D0-A13D-6D22-AE9B-8B6CEFF16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 fontScale="92500" lnSpcReduction="20000"/>
          </a:bodyPr>
          <a:lstStyle/>
          <a:p>
            <a:r>
              <a:rPr lang="en-US" b="0" i="0" dirty="0" err="1">
                <a:effectLst/>
              </a:rPr>
              <a:t>Hufkens</a:t>
            </a:r>
            <a:r>
              <a:rPr lang="en-US" b="0" i="0" dirty="0">
                <a:effectLst/>
              </a:rPr>
              <a:t>, K. (2022). </a:t>
            </a:r>
            <a:r>
              <a:rPr lang="en-US" b="0" i="0" dirty="0" err="1">
                <a:effectLst/>
              </a:rPr>
              <a:t>snotelr</a:t>
            </a:r>
            <a:r>
              <a:rPr lang="en-US" b="0" i="0" dirty="0">
                <a:effectLst/>
              </a:rPr>
              <a:t>: a toolbox to facilitate easy SNOTEL data exploration and downloads in R. </a:t>
            </a:r>
            <a:r>
              <a:rPr lang="en-US" b="0" i="0" dirty="0" err="1">
                <a:effectLst/>
              </a:rPr>
              <a:t>Zenodo</a:t>
            </a:r>
            <a:r>
              <a:rPr lang="en-US" b="0" i="0" dirty="0">
                <a:effectLst/>
              </a:rPr>
              <a:t>. </a:t>
            </a:r>
            <a:r>
              <a:rPr lang="en-US" b="0" i="0" u="none" strike="noStrike" dirty="0">
                <a:effectLst/>
                <a:hlinkClick r:id="rId2"/>
              </a:rPr>
              <a:t>https://doi.org/10.5281/zenodo.7012728</a:t>
            </a:r>
            <a:r>
              <a:rPr lang="en-US" b="0" i="0" dirty="0">
                <a:effectLst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222222"/>
                </a:solidFill>
                <a:effectLst/>
              </a:rPr>
              <a:t>Vafakhah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M. Spatiotemporal Variability of Snow Depth, Density, and Water Equivalent across Iran.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Russ. </a:t>
            </a:r>
            <a:r>
              <a:rPr lang="en-US" b="0" i="1" dirty="0" err="1">
                <a:solidFill>
                  <a:srgbClr val="222222"/>
                </a:solidFill>
                <a:effectLst/>
              </a:rPr>
              <a:t>Meteorol</a:t>
            </a:r>
            <a:r>
              <a:rPr lang="en-US" b="0" i="1" dirty="0">
                <a:solidFill>
                  <a:srgbClr val="222222"/>
                </a:solidFill>
                <a:effectLst/>
              </a:rPr>
              <a:t>. </a:t>
            </a:r>
            <a:r>
              <a:rPr lang="en-US" b="0" i="1" dirty="0" err="1">
                <a:solidFill>
                  <a:srgbClr val="222222"/>
                </a:solidFill>
                <a:effectLst/>
              </a:rPr>
              <a:t>Hydrol</a:t>
            </a:r>
            <a:r>
              <a:rPr lang="en-US" b="0" i="1" dirty="0">
                <a:solidFill>
                  <a:srgbClr val="222222"/>
                </a:solidFill>
                <a:effectLst/>
              </a:rPr>
              <a:t>.</a:t>
            </a:r>
            <a:r>
              <a:rPr lang="en-US" b="0" i="0" dirty="0">
                <a:solidFill>
                  <a:srgbClr val="222222"/>
                </a:solidFill>
                <a:effectLst/>
              </a:rPr>
              <a:t> </a:t>
            </a:r>
            <a:r>
              <a:rPr lang="en-US" i="0" dirty="0">
                <a:solidFill>
                  <a:srgbClr val="222222"/>
                </a:solidFill>
                <a:effectLst/>
              </a:rPr>
              <a:t>43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118–126 (2018). </a:t>
            </a:r>
            <a:r>
              <a:rPr lang="en-US" b="0" i="0" dirty="0">
                <a:solidFill>
                  <a:srgbClr val="222222"/>
                </a:solidFill>
                <a:effectLst/>
                <a:hlinkClick r:id="rId3"/>
              </a:rPr>
              <a:t>https://doi.org/10.3103/S1068373918020073</a:t>
            </a:r>
            <a:endParaRPr lang="en-US" b="0" i="0" dirty="0">
              <a:solidFill>
                <a:srgbClr val="222222"/>
              </a:solidFill>
              <a:effectLst/>
            </a:endParaRPr>
          </a:p>
          <a:p>
            <a:r>
              <a:rPr lang="en-US" dirty="0">
                <a:effectLst/>
              </a:rPr>
              <a:t>Taheri, M., &amp; </a:t>
            </a:r>
            <a:r>
              <a:rPr lang="en-US" dirty="0" err="1">
                <a:effectLst/>
              </a:rPr>
              <a:t>Mohammadian</a:t>
            </a:r>
            <a:r>
              <a:rPr lang="en-US" dirty="0">
                <a:effectLst/>
              </a:rPr>
              <a:t>, A. (2022). An Overview of Snow Water Equivalent: Methods, Challenges, and Future Outlook. </a:t>
            </a:r>
            <a:r>
              <a:rPr lang="en-US" i="1" dirty="0">
                <a:effectLst/>
              </a:rPr>
              <a:t>Sustainability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14</a:t>
            </a:r>
            <a:r>
              <a:rPr lang="en-US" dirty="0">
                <a:effectLst/>
              </a:rPr>
              <a:t>(18), 11395. </a:t>
            </a:r>
            <a:r>
              <a:rPr lang="en-US" dirty="0">
                <a:effectLst/>
                <a:hlinkClick r:id="rId4"/>
              </a:rPr>
              <a:t>https://doi.org/10.3390/su141811395</a:t>
            </a:r>
            <a:endParaRPr lang="en-US" dirty="0">
              <a:effectLst/>
            </a:endParaRPr>
          </a:p>
          <a:p>
            <a:r>
              <a:rPr lang="en-US" b="0" i="0" dirty="0" err="1">
                <a:solidFill>
                  <a:srgbClr val="222222"/>
                </a:solidFill>
                <a:effectLst/>
              </a:rPr>
              <a:t>Omernik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J.M., Griffith, G.E. Ecoregions of the Conterminous United States: Evolution of a Hierarchical Spatial Framework.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Environmental Management</a:t>
            </a:r>
            <a:r>
              <a:rPr lang="en-US" b="0" i="0" dirty="0">
                <a:solidFill>
                  <a:srgbClr val="222222"/>
                </a:solidFill>
                <a:effectLst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</a:rPr>
              <a:t>54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1249–1266 (2014). https://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doi.org</a:t>
            </a:r>
            <a:r>
              <a:rPr lang="en-US" b="0" i="0" dirty="0">
                <a:solidFill>
                  <a:srgbClr val="222222"/>
                </a:solidFill>
                <a:effectLst/>
              </a:rPr>
              <a:t>/10.1007/s00267-014-0364-1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3634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{07982A38-AA5B-DB4E-AB3F-0BACF3068639}tf10001063</Template>
  <TotalTime>2305</TotalTime>
  <Words>327</Words>
  <Application>Microsoft Macintosh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Mesh</vt:lpstr>
      <vt:lpstr>Analyzing Variation in Peak Snow Water Equivalent (SWE) Across EPA Ecoregions in the Conterminous U.S. in Water Year 2023</vt:lpstr>
      <vt:lpstr>Workflow</vt:lpstr>
      <vt:lpstr>So What is SNOTEL and SWE?</vt:lpstr>
      <vt:lpstr>Other Data Sources</vt:lpstr>
      <vt:lpstr>Plotting SWE</vt:lpstr>
      <vt:lpstr>CSR and Spatial Autocorrelation</vt:lpstr>
      <vt:lpstr>IDW and Aggregation to Ecoregion Level</vt:lpstr>
      <vt:lpstr>CAR Model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Variation in Peak Snow Water Equivalent Across Multiple EPA Ecoregions in Water Year 2023</dc:title>
  <dc:creator>Griffin Shelor</dc:creator>
  <cp:lastModifiedBy>Griffin Shelor</cp:lastModifiedBy>
  <cp:revision>25</cp:revision>
  <dcterms:created xsi:type="dcterms:W3CDTF">2023-12-10T17:20:49Z</dcterms:created>
  <dcterms:modified xsi:type="dcterms:W3CDTF">2024-01-09T12:40:53Z</dcterms:modified>
</cp:coreProperties>
</file>